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541" r:id="rId3"/>
    <p:sldId id="560" r:id="rId5"/>
    <p:sldId id="557" r:id="rId6"/>
    <p:sldId id="552" r:id="rId7"/>
    <p:sldId id="559" r:id="rId8"/>
    <p:sldId id="553" r:id="rId9"/>
    <p:sldId id="558" r:id="rId10"/>
    <p:sldId id="555" r:id="rId11"/>
    <p:sldId id="556" r:id="rId12"/>
  </p:sldIdLst>
  <p:sldSz cx="9144000" cy="5140325"/>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64" userDrawn="1">
          <p15:clr>
            <a:srgbClr val="A4A3A4"/>
          </p15:clr>
        </p15:guide>
        <p15:guide id="2" pos="302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dministrator" initials="A" lastIdx="7" clrIdx="1"/>
  <p:cmAuthor id="75" name="作者" initials="A" lastIdx="0" clrIdx="2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0000"/>
    <a:srgbClr val="000000"/>
    <a:srgbClr val="C00000"/>
    <a:srgbClr val="FEABAB"/>
    <a:srgbClr val="D0D8E8"/>
    <a:srgbClr val="F2F0EB"/>
    <a:srgbClr val="E1F2F9"/>
    <a:srgbClr val="C8D3AB"/>
    <a:srgbClr val="E0F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92083" autoAdjust="0"/>
  </p:normalViewPr>
  <p:slideViewPr>
    <p:cSldViewPr snapToGrid="0" showGuides="1">
      <p:cViewPr varScale="1">
        <p:scale>
          <a:sx n="200" d="100"/>
          <a:sy n="200" d="100"/>
        </p:scale>
        <p:origin x="800" y="112"/>
      </p:cViewPr>
      <p:guideLst>
        <p:guide orient="horz" pos="1764"/>
        <p:guide pos="302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gs" Target="tags/tag96.xml"/><Relationship Id="rId16" Type="http://schemas.openxmlformats.org/officeDocument/2006/relationships/commentAuthors" Target="commentAuthors.xml"/><Relationship Id="rId15" Type="http://schemas.openxmlformats.org/officeDocument/2006/relationships/tableStyles" Target="tableStyles.xml"/><Relationship Id="rId14" Type="http://schemas.openxmlformats.org/officeDocument/2006/relationships/viewProps" Target="viewProps.xml"/><Relationship Id="rId13" Type="http://schemas.openxmlformats.org/officeDocument/2006/relationships/presProps" Target="presProps.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4106" y="1143000"/>
            <a:ext cx="5489789"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4213" y="1143000"/>
            <a:ext cx="548957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899100" y="685440"/>
            <a:ext cx="7349400" cy="1926788"/>
          </a:xfrm>
        </p:spPr>
        <p:txBody>
          <a:bodyPr lIns="90000" tIns="46800" rIns="90000" bIns="46800" anchor="b" anchorCtr="0">
            <a:normAutofit/>
          </a:bodyPr>
          <a:lstStyle>
            <a:lvl1pPr algn="ctr">
              <a:defRPr sz="45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899100" y="2668898"/>
            <a:ext cx="7349400" cy="1103720"/>
          </a:xfrm>
        </p:spPr>
        <p:txBody>
          <a:bodyPr lIns="90000" tIns="46800" rIns="90000" bIns="46800">
            <a:normAutofit/>
          </a:bodyPr>
          <a:lstStyle>
            <a:lvl1pPr marL="0" indent="0" algn="ctr" eaLnBrk="1" fontAlgn="auto" latinLnBrk="0" hangingPunct="1">
              <a:lnSpc>
                <a:spcPct val="110000"/>
              </a:lnSpc>
              <a:buNone/>
              <a:defRPr sz="1800" u="none" strike="noStrike" kern="1200" cap="none" spc="200" normalizeH="0" baseline="0">
                <a:solidFill>
                  <a:schemeClr val="tx1">
                    <a:lumMod val="65000"/>
                    <a:lumOff val="35000"/>
                  </a:schemeClr>
                </a:solidFill>
                <a:uFillTx/>
              </a:defRPr>
            </a:lvl1pPr>
            <a:lvl2pPr marL="342900" indent="0" algn="ctr">
              <a:buNone/>
              <a:defRPr sz="1500"/>
            </a:lvl2pPr>
            <a:lvl3pPr marL="685165" indent="0" algn="ctr">
              <a:buNone/>
              <a:defRPr sz="1350"/>
            </a:lvl3pPr>
            <a:lvl4pPr marL="1028065" indent="0" algn="ctr">
              <a:buNone/>
              <a:defRPr sz="1200"/>
            </a:lvl4pPr>
            <a:lvl5pPr marL="1370965" indent="0" algn="ctr">
              <a:buNone/>
              <a:defRPr sz="1200"/>
            </a:lvl5pPr>
            <a:lvl6pPr marL="1713865" indent="0" algn="ctr">
              <a:buNone/>
              <a:defRPr sz="1200"/>
            </a:lvl6pPr>
            <a:lvl7pPr marL="2056130" indent="0" algn="ctr">
              <a:buNone/>
              <a:defRPr sz="1200"/>
            </a:lvl7pPr>
            <a:lvl8pPr marL="2399030" indent="0" algn="ctr">
              <a:buNone/>
              <a:defRPr sz="1200"/>
            </a:lvl8pPr>
            <a:lvl9pPr marL="2741930" indent="0" algn="ctr">
              <a:buNone/>
              <a:defRPr sz="12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456300" y="580195"/>
            <a:ext cx="8229600" cy="4109941"/>
          </a:xfrm>
        </p:spPr>
        <p:txBody>
          <a:bodyPr/>
          <a:lstStyle>
            <a:lvl1pPr marL="171450" indent="-17145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6615"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199515" indent="-17145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1542415" indent="-17145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899100" y="1862022"/>
            <a:ext cx="7349400" cy="763699"/>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45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899100" y="2668898"/>
            <a:ext cx="7349400" cy="353514"/>
          </a:xfrm>
        </p:spPr>
        <p:txBody>
          <a:bodyPr lIns="90000" tIns="46800" rIns="90000" bIns="46800">
            <a:normAutofit/>
          </a:bodyPr>
          <a:lstStyle>
            <a:lvl1pPr marL="0" indent="0" algn="ctr">
              <a:lnSpc>
                <a:spcPct val="110000"/>
              </a:lnSpc>
              <a:buNone/>
              <a:defRPr sz="18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060"/>
            <a:ext cx="8226900" cy="52892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456300" y="1117213"/>
            <a:ext cx="8226900" cy="3567526"/>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3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6615" marR="0" lvl="2" indent="-17145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199515" marR="0" lvl="3" indent="-17145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2415" marR="0" lvl="4" indent="-17145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493100" y="2884785"/>
            <a:ext cx="5826600" cy="574798"/>
          </a:xfrm>
        </p:spPr>
        <p:txBody>
          <a:bodyPr lIns="90000" tIns="46800" rIns="90000" bIns="46800" anchor="b" anchorCtr="0">
            <a:normAutofit/>
          </a:bodyPr>
          <a:lstStyle>
            <a:lvl1pPr>
              <a:defRPr sz="33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493100" y="3459583"/>
            <a:ext cx="5826600" cy="650358"/>
          </a:xfrm>
        </p:spPr>
        <p:txBody>
          <a:bodyPr lIns="90000" tIns="46800" rIns="90000" bIns="46800">
            <a:normAutofit/>
          </a:bodyPr>
          <a:lstStyle>
            <a:lvl1pPr marL="0" indent="0" eaLnBrk="1" fontAlgn="auto" latinLnBrk="0" hangingPunct="1">
              <a:lnSpc>
                <a:spcPct val="130000"/>
              </a:lnSpc>
              <a:buNone/>
              <a:defRPr kumimoji="0" lang="zh-CN" altLang="en-US" sz="135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a:solidFill>
                  <a:schemeClr val="tx1">
                    <a:tint val="75000"/>
                  </a:schemeClr>
                </a:solidFill>
              </a:defRPr>
            </a:lvl2pPr>
            <a:lvl3pPr marL="685165" indent="0">
              <a:buNone/>
              <a:defRPr sz="1350">
                <a:solidFill>
                  <a:schemeClr val="tx1">
                    <a:tint val="75000"/>
                  </a:schemeClr>
                </a:solidFill>
              </a:defRPr>
            </a:lvl3pPr>
            <a:lvl4pPr marL="1028065" indent="0">
              <a:buNone/>
              <a:defRPr sz="1200">
                <a:solidFill>
                  <a:schemeClr val="tx1">
                    <a:tint val="75000"/>
                  </a:schemeClr>
                </a:solidFill>
              </a:defRPr>
            </a:lvl4pPr>
            <a:lvl5pPr marL="1370965" indent="0">
              <a:buNone/>
              <a:defRPr sz="1200">
                <a:solidFill>
                  <a:schemeClr val="tx1">
                    <a:tint val="75000"/>
                  </a:schemeClr>
                </a:solidFill>
              </a:defRPr>
            </a:lvl5pPr>
            <a:lvl6pPr marL="1713865" indent="0">
              <a:buNone/>
              <a:defRPr sz="1200">
                <a:solidFill>
                  <a:schemeClr val="tx1">
                    <a:tint val="75000"/>
                  </a:schemeClr>
                </a:solidFill>
              </a:defRPr>
            </a:lvl6pPr>
            <a:lvl7pPr marL="2056130" indent="0">
              <a:buNone/>
              <a:defRPr sz="1200">
                <a:solidFill>
                  <a:schemeClr val="tx1">
                    <a:tint val="75000"/>
                  </a:schemeClr>
                </a:solidFill>
              </a:defRPr>
            </a:lvl7pPr>
            <a:lvl8pPr marL="2399030" indent="0">
              <a:buNone/>
              <a:defRPr sz="1200">
                <a:solidFill>
                  <a:schemeClr val="tx1">
                    <a:tint val="75000"/>
                  </a:schemeClr>
                </a:solidFill>
              </a:defRPr>
            </a:lvl8pPr>
            <a:lvl9pPr marL="2741930" indent="0">
              <a:buNone/>
              <a:defRPr sz="12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060"/>
            <a:ext cx="8226900" cy="528922"/>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456300" y="1125309"/>
            <a:ext cx="3882600" cy="355943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6615" marR="0" lvl="2" indent="-17145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199515" marR="0" lvl="3" indent="-17145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2415" marR="0" lvl="4" indent="-17145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4808700" y="1125309"/>
            <a:ext cx="3882600" cy="3559430"/>
          </a:xfrm>
        </p:spPr>
        <p:txBody>
          <a:bodyPr lIns="90000" tIns="46800" rIns="90000" bIns="46800">
            <a:normAutofit/>
          </a:bodyPr>
          <a:lstStyle>
            <a:lvl1pPr marL="171450" indent="-171450" eaLnBrk="1" fontAlgn="auto" latinLnBrk="0" hangingPunct="1">
              <a:lnSpc>
                <a:spcPct val="130000"/>
              </a:lnSpc>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514350" indent="-17145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856615" indent="-171450" eaLnBrk="1" fontAlgn="auto" latinLnBrk="0" hangingPunct="1">
              <a:lnSpc>
                <a:spcPct val="120000"/>
              </a:lnSpc>
              <a:buFont typeface="Arial" panose="020B0604020202020204" pitchFamily="34" charset="0"/>
              <a:buChar char="●"/>
              <a:defRPr sz="12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199515" indent="-171450" eaLnBrk="1" fontAlgn="auto" latinLnBrk="0" hangingPunct="1">
              <a:lnSpc>
                <a:spcPct val="120000"/>
              </a:lnSpc>
              <a:buFont typeface="Wingdings" panose="05000000000000000000" charset="0"/>
              <a:buChar char=""/>
              <a:defRPr sz="105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05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060"/>
            <a:ext cx="8226900" cy="528922"/>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456300" y="1071337"/>
            <a:ext cx="4006800" cy="286050"/>
          </a:xfrm>
        </p:spPr>
        <p:txBody>
          <a:bodyPr lIns="101600" tIns="38100" rIns="76200" bIns="38100" anchor="t" anchorCtr="0">
            <a:normAutofit/>
          </a:bodyPr>
          <a:lstStyle>
            <a:lvl1pPr marL="0" indent="0" eaLnBrk="1" fontAlgn="auto" latinLnBrk="0" hangingPunct="1">
              <a:lnSpc>
                <a:spcPct val="100000"/>
              </a:lnSpc>
              <a:spcAft>
                <a:spcPts val="0"/>
              </a:spcAft>
              <a:buNone/>
              <a:defRPr sz="15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342900" indent="0">
              <a:buNone/>
              <a:defRPr sz="1500" b="1"/>
            </a:lvl2pPr>
            <a:lvl3pPr marL="685165" indent="0">
              <a:buNone/>
              <a:defRPr sz="1350" b="1"/>
            </a:lvl3pPr>
            <a:lvl4pPr marL="1028065" indent="0">
              <a:buNone/>
              <a:defRPr sz="1200" b="1"/>
            </a:lvl4pPr>
            <a:lvl5pPr marL="1370965" indent="0">
              <a:buNone/>
              <a:defRPr sz="1200" b="1"/>
            </a:lvl5pPr>
            <a:lvl6pPr marL="1713865" indent="0">
              <a:buNone/>
              <a:defRPr sz="1200" b="1"/>
            </a:lvl6pPr>
            <a:lvl7pPr marL="2056130" indent="0">
              <a:buNone/>
              <a:defRPr sz="1200" b="1"/>
            </a:lvl7pPr>
            <a:lvl8pPr marL="2399030" indent="0">
              <a:buNone/>
              <a:defRPr sz="1200" b="1"/>
            </a:lvl8pPr>
            <a:lvl9pPr marL="274193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456300" y="1389770"/>
            <a:ext cx="4006800" cy="3294969"/>
          </a:xfrm>
        </p:spPr>
        <p:txBody>
          <a:bodyPr vert="horz" lIns="101600" tIns="0" rIns="82550" bIns="0" rtlCol="0">
            <a:normAutofit/>
          </a:bodyPr>
          <a:lstStyle>
            <a:lvl1pPr marL="171450" marR="0" lvl="0" indent="-17145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6615" marR="0" lvl="2" indent="-17145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199515" marR="0" lvl="3" indent="-17145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2415" marR="0" lvl="4" indent="-17145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4676813" y="1065737"/>
            <a:ext cx="4006800" cy="28605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ct val="0"/>
              </a:spcBef>
              <a:spcAft>
                <a:spcPts val="0"/>
              </a:spcAft>
              <a:buFont typeface="Arial" panose="020B0604020202020204" pitchFamily="34" charset="0"/>
              <a:buNone/>
              <a:defRPr kumimoji="0" lang="zh-CN" altLang="en-US" sz="15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342900" indent="0">
              <a:buNone/>
              <a:defRPr sz="1500" b="1"/>
            </a:lvl2pPr>
            <a:lvl3pPr marL="685165" indent="0">
              <a:buNone/>
              <a:defRPr sz="1350" b="1"/>
            </a:lvl3pPr>
            <a:lvl4pPr marL="1028065" indent="0">
              <a:buNone/>
              <a:defRPr sz="1200" b="1"/>
            </a:lvl4pPr>
            <a:lvl5pPr marL="1370965" indent="0">
              <a:buNone/>
              <a:defRPr sz="1200" b="1"/>
            </a:lvl5pPr>
            <a:lvl6pPr marL="1713865" indent="0">
              <a:buNone/>
              <a:defRPr sz="1200" b="1"/>
            </a:lvl6pPr>
            <a:lvl7pPr marL="2056130" indent="0">
              <a:buNone/>
              <a:defRPr sz="1200" b="1"/>
            </a:lvl7pPr>
            <a:lvl8pPr marL="2399030" indent="0">
              <a:buNone/>
              <a:defRPr sz="1200" b="1"/>
            </a:lvl8pPr>
            <a:lvl9pPr marL="274193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4676813" y="1389770"/>
            <a:ext cx="4006800" cy="3294969"/>
          </a:xfrm>
        </p:spPr>
        <p:txBody>
          <a:bodyPr vert="horz" lIns="101600" tIns="0" rIns="82550" bIns="0" rtlCol="0">
            <a:normAutofit/>
          </a:bodyPr>
          <a:lstStyle>
            <a:lvl1pPr marL="171450" marR="0" lvl="0" indent="-171450" algn="l" defTabSz="914400" rtl="0" eaLnBrk="1" fontAlgn="auto" latinLnBrk="0" hangingPunct="1">
              <a:lnSpc>
                <a:spcPct val="13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20000"/>
              </a:lnSpc>
              <a:spcBef>
                <a:spcPct val="0"/>
              </a:spcBef>
              <a:spcAft>
                <a:spcPts val="6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856615" marR="0" lvl="2" indent="-171450" algn="l" defTabSz="914400" rtl="0" eaLnBrk="1" fontAlgn="auto" latinLnBrk="0" hangingPunct="1">
              <a:lnSpc>
                <a:spcPct val="120000"/>
              </a:lnSpc>
              <a:spcBef>
                <a:spcPct val="0"/>
              </a:spcBef>
              <a:spcAft>
                <a:spcPts val="600"/>
              </a:spcAft>
              <a:buFont typeface="Arial" panose="020B0604020202020204" pitchFamily="34" charset="0"/>
              <a:buChar char="●"/>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199515" marR="0" lvl="3" indent="-171450" algn="l" defTabSz="914400" rtl="0" eaLnBrk="1" fontAlgn="auto" latinLnBrk="0" hangingPunct="1">
              <a:lnSpc>
                <a:spcPct val="120000"/>
              </a:lnSpc>
              <a:spcBef>
                <a:spcPct val="0"/>
              </a:spcBef>
              <a:spcAft>
                <a:spcPts val="300"/>
              </a:spcAft>
              <a:buFont typeface="Wingdings" panose="05000000000000000000"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1542415" marR="0" lvl="4" indent="-171450" algn="l" defTabSz="914400" rtl="0" eaLnBrk="1" fontAlgn="auto" latinLnBrk="0" hangingPunct="1">
              <a:lnSpc>
                <a:spcPct val="120000"/>
              </a:lnSpc>
              <a:spcBef>
                <a:spcPct val="0"/>
              </a:spcBef>
              <a:spcAft>
                <a:spcPts val="300"/>
              </a:spcAft>
              <a:buFont typeface="Arial" panose="020B0604020202020204" pitchFamily="34" charset="0"/>
              <a:buChar char="•"/>
              <a:defRPr kumimoji="0" lang="zh-CN" altLang="en-US" sz="105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456300" y="456060"/>
            <a:ext cx="8226900" cy="528922"/>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27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456248" y="1165724"/>
            <a:ext cx="3924776" cy="3454332"/>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1000"/>
              </a:spcAft>
              <a:buFont typeface="Arial" panose="020B0604020202020204" pitchFamily="34" charset="0"/>
              <a:buNone/>
              <a:defRPr kumimoji="0" lang="zh-CN" altLang="en-US" sz="12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514350" marR="0" lvl="1" indent="-171450" algn="l" defTabSz="914400" rtl="0" eaLnBrk="1" fontAlgn="auto" latinLnBrk="0" hangingPunct="1">
              <a:lnSpc>
                <a:spcPct val="130000"/>
              </a:lnSpc>
              <a:spcBef>
                <a:spcPct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6615" marR="0" lvl="2" indent="-17145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199515" marR="0" lvl="3" indent="-17145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2415" marR="0" lvl="4" indent="-171450" algn="l" defTabSz="914400" rtl="0" eaLnBrk="1" fontAlgn="auto" latinLnBrk="0" hangingPunct="1">
              <a:lnSpc>
                <a:spcPct val="130000"/>
              </a:lnSpc>
              <a:spcBef>
                <a:spcPct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4762800" y="1165788"/>
            <a:ext cx="3920400" cy="3454186"/>
          </a:xfrm>
        </p:spPr>
        <p:txBody>
          <a:bodyPr vert="horz" lIns="90000" tIns="46800" rIns="90000" bIns="46800" rtlCol="0">
            <a:normAutofit/>
          </a:bodyPr>
          <a:lstStyle>
            <a:lvl1pPr marL="0" marR="0" lvl="0" indent="0" algn="l" defTabSz="914400" rtl="0" eaLnBrk="1" fontAlgn="auto" latinLnBrk="0" hangingPunct="1">
              <a:lnSpc>
                <a:spcPct val="130000"/>
              </a:lnSpc>
              <a:spcBef>
                <a:spcPct val="0"/>
              </a:spcBef>
              <a:spcAft>
                <a:spcPts val="600"/>
              </a:spcAft>
              <a:buFont typeface="Arial" panose="020B0604020202020204" pitchFamily="34" charset="0"/>
              <a:buNone/>
              <a:defRPr kumimoji="0" lang="zh-CN" altLang="en-US" sz="12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3429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7676100" y="685440"/>
            <a:ext cx="783000" cy="376992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1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685800" y="685440"/>
            <a:ext cx="6876900" cy="3769920"/>
          </a:xfrm>
        </p:spPr>
        <p:txBody>
          <a:bodyPr vert="eaVert" lIns="46800" tIns="46800" rIns="46800" bIns="46800"/>
          <a:lstStyle>
            <a:lvl1pPr marL="171450" indent="-17145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514350" indent="-17145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856615" indent="-17145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199515" indent="-17145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1542415" indent="-17145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456300" y="456060"/>
            <a:ext cx="8226900" cy="528922"/>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456300" y="1117213"/>
            <a:ext cx="8226900" cy="3567526"/>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459000" y="4733314"/>
            <a:ext cx="2025000" cy="237475"/>
          </a:xfrm>
          <a:prstGeom prst="rect">
            <a:avLst/>
          </a:prstGeom>
        </p:spPr>
        <p:txBody>
          <a:bodyPr vert="horz" lIns="91440" tIns="45720" rIns="91440" bIns="45720" rtlCol="0" anchor="ctr">
            <a:normAutofit/>
          </a:bodyPr>
          <a:lstStyle>
            <a:lvl1pPr algn="l">
              <a:defRPr sz="75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3087000" y="4733314"/>
            <a:ext cx="2970000" cy="237475"/>
          </a:xfrm>
          <a:prstGeom prst="rect">
            <a:avLst/>
          </a:prstGeom>
        </p:spPr>
        <p:txBody>
          <a:bodyPr vert="horz" lIns="91440" tIns="45720" rIns="91440" bIns="45720" rtlCol="0" anchor="ctr">
            <a:normAutofit/>
          </a:bodyPr>
          <a:lstStyle>
            <a:lvl1pPr algn="ctr">
              <a:defRPr sz="75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6658200" y="4733314"/>
            <a:ext cx="2025000" cy="237475"/>
          </a:xfrm>
          <a:prstGeom prst="rect">
            <a:avLst/>
          </a:prstGeom>
        </p:spPr>
        <p:txBody>
          <a:bodyPr vert="horz" lIns="91440" tIns="45720" rIns="91440" bIns="45720" rtlCol="0" anchor="ctr">
            <a:normAutofit/>
          </a:bodyPr>
          <a:lstStyle>
            <a:lvl1pPr algn="r">
              <a:defRPr sz="75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165" rtl="0" eaLnBrk="1" fontAlgn="auto" latinLnBrk="0" hangingPunct="1">
        <a:lnSpc>
          <a:spcPct val="100000"/>
        </a:lnSpc>
        <a:spcBef>
          <a:spcPct val="0"/>
        </a:spcBef>
        <a:buNone/>
        <a:defRPr sz="27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171450" indent="-171450" algn="l" defTabSz="685165" rtl="0" eaLnBrk="1" fontAlgn="auto" latinLnBrk="0" hangingPunct="1">
        <a:lnSpc>
          <a:spcPct val="130000"/>
        </a:lnSpc>
        <a:spcBef>
          <a:spcPct val="0"/>
        </a:spcBef>
        <a:spcAft>
          <a:spcPts val="1000"/>
        </a:spcAft>
        <a:buFont typeface="Arial" panose="020B0604020202020204" pitchFamily="34" charset="0"/>
        <a:buChar char="●"/>
        <a:defRPr sz="13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514350" indent="-171450" algn="l" defTabSz="685165" rtl="0" eaLnBrk="1" fontAlgn="auto" latinLnBrk="0" hangingPunct="1">
        <a:lnSpc>
          <a:spcPct val="120000"/>
        </a:lnSpc>
        <a:spcBef>
          <a:spcPct val="0"/>
        </a:spcBef>
        <a:spcAft>
          <a:spcPts val="600"/>
        </a:spcAft>
        <a:buFont typeface="Arial" panose="020B0604020202020204" pitchFamily="34" charset="0"/>
        <a:buChar char="●"/>
        <a:tabLst>
          <a:tab pos="1206500" algn="l"/>
          <a:tab pos="1206500" algn="l"/>
          <a:tab pos="1206500" algn="l"/>
          <a:tab pos="1206500" algn="l"/>
        </a:tabLst>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856615" indent="-171450" algn="l" defTabSz="685165" rtl="0" eaLnBrk="1" fontAlgn="auto" latinLnBrk="0" hangingPunct="1">
        <a:lnSpc>
          <a:spcPct val="120000"/>
        </a:lnSpc>
        <a:spcBef>
          <a:spcPct val="0"/>
        </a:spcBef>
        <a:spcAft>
          <a:spcPts val="600"/>
        </a:spcAft>
        <a:buFont typeface="Arial" panose="020B0604020202020204" pitchFamily="34" charset="0"/>
        <a:buChar char="●"/>
        <a:defRPr sz="12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199515" indent="-171450" algn="l" defTabSz="685165" rtl="0" eaLnBrk="1" fontAlgn="auto" latinLnBrk="0" hangingPunct="1">
        <a:lnSpc>
          <a:spcPct val="120000"/>
        </a:lnSpc>
        <a:spcBef>
          <a:spcPct val="0"/>
        </a:spcBef>
        <a:spcAft>
          <a:spcPts val="300"/>
        </a:spcAft>
        <a:buFont typeface="Wingdings" panose="05000000000000000000"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1542415" indent="-171450" algn="l" defTabSz="685165" rtl="0" eaLnBrk="1" fontAlgn="auto" latinLnBrk="0" hangingPunct="1">
        <a:lnSpc>
          <a:spcPct val="120000"/>
        </a:lnSpc>
        <a:spcBef>
          <a:spcPct val="0"/>
        </a:spcBef>
        <a:spcAft>
          <a:spcPts val="300"/>
        </a:spcAft>
        <a:buFont typeface="Arial" panose="020B0604020202020204" pitchFamily="34" charset="0"/>
        <a:buChar char="•"/>
        <a:defRPr sz="105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1884680" indent="-171450" algn="l" defTabSz="685165" rtl="0" eaLnBrk="1" latinLnBrk="0" hangingPunct="1">
        <a:lnSpc>
          <a:spcPct val="90000"/>
        </a:lnSpc>
        <a:spcBef>
          <a:spcPct val="75000"/>
        </a:spcBef>
        <a:buFont typeface="Arial" panose="020B0604020202020204" pitchFamily="34" charset="0"/>
        <a:buChar char="•"/>
        <a:defRPr sz="1350" kern="1200">
          <a:solidFill>
            <a:schemeClr val="tx1"/>
          </a:solidFill>
          <a:latin typeface="+mn-lt"/>
          <a:ea typeface="+mn-ea"/>
          <a:cs typeface="+mn-cs"/>
        </a:defRPr>
      </a:lvl6pPr>
      <a:lvl7pPr marL="2227580" indent="-171450" algn="l" defTabSz="685165" rtl="0" eaLnBrk="1" latinLnBrk="0" hangingPunct="1">
        <a:lnSpc>
          <a:spcPct val="90000"/>
        </a:lnSpc>
        <a:spcBef>
          <a:spcPct val="75000"/>
        </a:spcBef>
        <a:buFont typeface="Arial" panose="020B0604020202020204" pitchFamily="34" charset="0"/>
        <a:buChar char="•"/>
        <a:defRPr sz="1350" kern="1200">
          <a:solidFill>
            <a:schemeClr val="tx1"/>
          </a:solidFill>
          <a:latin typeface="+mn-lt"/>
          <a:ea typeface="+mn-ea"/>
          <a:cs typeface="+mn-cs"/>
        </a:defRPr>
      </a:lvl7pPr>
      <a:lvl8pPr marL="2570480" indent="-171450" algn="l" defTabSz="685165" rtl="0" eaLnBrk="1" latinLnBrk="0" hangingPunct="1">
        <a:lnSpc>
          <a:spcPct val="90000"/>
        </a:lnSpc>
        <a:spcBef>
          <a:spcPct val="75000"/>
        </a:spcBef>
        <a:buFont typeface="Arial" panose="020B0604020202020204" pitchFamily="34" charset="0"/>
        <a:buChar char="•"/>
        <a:defRPr sz="1350" kern="1200">
          <a:solidFill>
            <a:schemeClr val="tx1"/>
          </a:solidFill>
          <a:latin typeface="+mn-lt"/>
          <a:ea typeface="+mn-ea"/>
          <a:cs typeface="+mn-cs"/>
        </a:defRPr>
      </a:lvl8pPr>
      <a:lvl9pPr marL="2913380" indent="-171450" algn="l" defTabSz="685165" rtl="0" eaLnBrk="1" latinLnBrk="0" hangingPunct="1">
        <a:lnSpc>
          <a:spcPct val="90000"/>
        </a:lnSpc>
        <a:spcBef>
          <a:spcPct val="75000"/>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165" algn="l" defTabSz="685165" rtl="0" eaLnBrk="1" latinLnBrk="0" hangingPunct="1">
        <a:defRPr sz="1350" kern="1200">
          <a:solidFill>
            <a:schemeClr val="tx1"/>
          </a:solidFill>
          <a:latin typeface="+mn-lt"/>
          <a:ea typeface="+mn-ea"/>
          <a:cs typeface="+mn-cs"/>
        </a:defRPr>
      </a:lvl3pPr>
      <a:lvl4pPr marL="1028065" algn="l" defTabSz="685165" rtl="0" eaLnBrk="1" latinLnBrk="0" hangingPunct="1">
        <a:defRPr sz="1350" kern="1200">
          <a:solidFill>
            <a:schemeClr val="tx1"/>
          </a:solidFill>
          <a:latin typeface="+mn-lt"/>
          <a:ea typeface="+mn-ea"/>
          <a:cs typeface="+mn-cs"/>
        </a:defRPr>
      </a:lvl4pPr>
      <a:lvl5pPr marL="1370965" algn="l" defTabSz="685165" rtl="0" eaLnBrk="1" latinLnBrk="0" hangingPunct="1">
        <a:defRPr sz="1350" kern="1200">
          <a:solidFill>
            <a:schemeClr val="tx1"/>
          </a:solidFill>
          <a:latin typeface="+mn-lt"/>
          <a:ea typeface="+mn-ea"/>
          <a:cs typeface="+mn-cs"/>
        </a:defRPr>
      </a:lvl5pPr>
      <a:lvl6pPr marL="1713865" algn="l" defTabSz="685165" rtl="0" eaLnBrk="1" latinLnBrk="0" hangingPunct="1">
        <a:defRPr sz="1350" kern="1200">
          <a:solidFill>
            <a:schemeClr val="tx1"/>
          </a:solidFill>
          <a:latin typeface="+mn-lt"/>
          <a:ea typeface="+mn-ea"/>
          <a:cs typeface="+mn-cs"/>
        </a:defRPr>
      </a:lvl6pPr>
      <a:lvl7pPr marL="2056130" algn="l" defTabSz="685165" rtl="0" eaLnBrk="1" latinLnBrk="0" hangingPunct="1">
        <a:defRPr sz="1350" kern="1200">
          <a:solidFill>
            <a:schemeClr val="tx1"/>
          </a:solidFill>
          <a:latin typeface="+mn-lt"/>
          <a:ea typeface="+mn-ea"/>
          <a:cs typeface="+mn-cs"/>
        </a:defRPr>
      </a:lvl7pPr>
      <a:lvl8pPr marL="2399030" algn="l" defTabSz="685165" rtl="0" eaLnBrk="1" latinLnBrk="0" hangingPunct="1">
        <a:defRPr sz="1350" kern="1200">
          <a:solidFill>
            <a:schemeClr val="tx1"/>
          </a:solidFill>
          <a:latin typeface="+mn-lt"/>
          <a:ea typeface="+mn-ea"/>
          <a:cs typeface="+mn-cs"/>
        </a:defRPr>
      </a:lvl8pPr>
      <a:lvl9pPr marL="274193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jpeg"/><Relationship Id="rId2" Type="http://schemas.openxmlformats.org/officeDocument/2006/relationships/tags" Target="../tags/tag64.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tags" Target="../tags/tag70.xml"/><Relationship Id="rId5" Type="http://schemas.openxmlformats.org/officeDocument/2006/relationships/image" Target="../media/image3.jpeg"/><Relationship Id="rId4" Type="http://schemas.openxmlformats.org/officeDocument/2006/relationships/tags" Target="../tags/tag69.xml"/><Relationship Id="rId3" Type="http://schemas.openxmlformats.org/officeDocument/2006/relationships/image" Target="../media/image2.png"/><Relationship Id="rId2" Type="http://schemas.openxmlformats.org/officeDocument/2006/relationships/tags" Target="../tags/tag68.xml"/><Relationship Id="rId1" Type="http://schemas.openxmlformats.org/officeDocument/2006/relationships/tags" Target="../tags/tag67.xml"/></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tags" Target="../tags/tag74.xml"/><Relationship Id="rId4" Type="http://schemas.openxmlformats.org/officeDocument/2006/relationships/image" Target="../media/image4.png"/><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tags" Target="../tags/tag78.xml"/><Relationship Id="rId5" Type="http://schemas.openxmlformats.org/officeDocument/2006/relationships/image" Target="../media/image6.png"/><Relationship Id="rId4" Type="http://schemas.openxmlformats.org/officeDocument/2006/relationships/tags" Target="../tags/tag77.xml"/><Relationship Id="rId3" Type="http://schemas.openxmlformats.org/officeDocument/2006/relationships/image" Target="../media/image5.png"/><Relationship Id="rId2" Type="http://schemas.openxmlformats.org/officeDocument/2006/relationships/tags" Target="../tags/tag76.xml"/><Relationship Id="rId1" Type="http://schemas.openxmlformats.org/officeDocument/2006/relationships/tags" Target="../tags/tag75.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1.xml"/><Relationship Id="rId6" Type="http://schemas.openxmlformats.org/officeDocument/2006/relationships/tags" Target="../tags/tag82.xml"/><Relationship Id="rId5" Type="http://schemas.openxmlformats.org/officeDocument/2006/relationships/image" Target="../media/image8.png"/><Relationship Id="rId4" Type="http://schemas.openxmlformats.org/officeDocument/2006/relationships/tags" Target="../tags/tag81.xml"/><Relationship Id="rId3" Type="http://schemas.openxmlformats.org/officeDocument/2006/relationships/image" Target="../media/image7.png"/><Relationship Id="rId2" Type="http://schemas.openxmlformats.org/officeDocument/2006/relationships/tags" Target="../tags/tag80.xml"/><Relationship Id="rId1" Type="http://schemas.openxmlformats.org/officeDocument/2006/relationships/tags" Target="../tags/tag79.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tags" Target="../tags/tag86.xml"/><Relationship Id="rId5" Type="http://schemas.openxmlformats.org/officeDocument/2006/relationships/image" Target="../media/image10.png"/><Relationship Id="rId4" Type="http://schemas.openxmlformats.org/officeDocument/2006/relationships/tags" Target="../tags/tag85.xml"/><Relationship Id="rId3" Type="http://schemas.openxmlformats.org/officeDocument/2006/relationships/image" Target="../media/image9.png"/><Relationship Id="rId2" Type="http://schemas.openxmlformats.org/officeDocument/2006/relationships/tags" Target="../tags/tag84.xml"/><Relationship Id="rId1" Type="http://schemas.openxmlformats.org/officeDocument/2006/relationships/tags" Target="../tags/tag83.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tags" Target="../tags/tag89.xml"/><Relationship Id="rId3" Type="http://schemas.openxmlformats.org/officeDocument/2006/relationships/image" Target="../media/image11.png"/><Relationship Id="rId2" Type="http://schemas.openxmlformats.org/officeDocument/2006/relationships/tags" Target="../tags/tag88.xml"/><Relationship Id="rId1" Type="http://schemas.openxmlformats.org/officeDocument/2006/relationships/tags" Target="../tags/tag87.xml"/></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tags" Target="../tags/tag92.xml"/><Relationship Id="rId3" Type="http://schemas.openxmlformats.org/officeDocument/2006/relationships/image" Target="../media/image12.png"/><Relationship Id="rId2" Type="http://schemas.openxmlformats.org/officeDocument/2006/relationships/tags" Target="../tags/tag91.xml"/><Relationship Id="rId1" Type="http://schemas.openxmlformats.org/officeDocument/2006/relationships/tags" Target="../tags/tag90.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tags" Target="../tags/tag95.xml"/><Relationship Id="rId3" Type="http://schemas.openxmlformats.org/officeDocument/2006/relationships/image" Target="../media/image12.png"/><Relationship Id="rId2" Type="http://schemas.openxmlformats.org/officeDocument/2006/relationships/tags" Target="../tags/tag94.xml"/><Relationship Id="rId1" Type="http://schemas.openxmlformats.org/officeDocument/2006/relationships/tags" Target="../tags/tag9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pic>
        <p:nvPicPr>
          <p:cNvPr id="12" name="图片 1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0" y="0"/>
            <a:ext cx="9144635" cy="3392805"/>
          </a:xfrm>
          <a:prstGeom prst="rect">
            <a:avLst/>
          </a:prstGeom>
        </p:spPr>
      </p:pic>
      <p:sp>
        <p:nvSpPr>
          <p:cNvPr id="7" name="object 3"/>
          <p:cNvSpPr/>
          <p:nvPr>
            <p:custDataLst>
              <p:tags r:id="rId4"/>
            </p:custDataLst>
          </p:nvPr>
        </p:nvSpPr>
        <p:spPr>
          <a:xfrm>
            <a:off x="-45085" y="0"/>
            <a:ext cx="9189085" cy="3393440"/>
          </a:xfrm>
          <a:custGeom>
            <a:avLst/>
            <a:gdLst/>
            <a:ahLst/>
            <a:cxnLst/>
            <a:rect l="l" t="t" r="r" b="b"/>
            <a:pathLst>
              <a:path w="12183110" h="5090160">
                <a:moveTo>
                  <a:pt x="0" y="0"/>
                </a:moveTo>
                <a:lnTo>
                  <a:pt x="12182856" y="0"/>
                </a:lnTo>
                <a:lnTo>
                  <a:pt x="12182856" y="5090160"/>
                </a:lnTo>
                <a:lnTo>
                  <a:pt x="0" y="5090160"/>
                </a:lnTo>
                <a:lnTo>
                  <a:pt x="0" y="0"/>
                </a:lnTo>
                <a:close/>
              </a:path>
            </a:pathLst>
          </a:custGeom>
          <a:solidFill>
            <a:srgbClr val="003990">
              <a:alpha val="90199"/>
            </a:srgbClr>
          </a:solidFill>
        </p:spPr>
        <p:txBody>
          <a:bodyPr wrap="square" lIns="0" tIns="0" rIns="0" bIns="0" rtlCol="0"/>
          <a:p/>
        </p:txBody>
      </p:sp>
      <p:sp>
        <p:nvSpPr>
          <p:cNvPr id="8" name="文本框 7"/>
          <p:cNvSpPr txBox="1"/>
          <p:nvPr/>
        </p:nvSpPr>
        <p:spPr>
          <a:xfrm>
            <a:off x="3361055" y="1635760"/>
            <a:ext cx="3048000" cy="368300"/>
          </a:xfrm>
          <a:prstGeom prst="rect">
            <a:avLst/>
          </a:prstGeom>
          <a:noFill/>
        </p:spPr>
        <p:txBody>
          <a:bodyPr wrap="square" rtlCol="0">
            <a:spAutoFit/>
          </a:bodyPr>
          <a:p>
            <a:r>
              <a:rPr lang="zh-CN" altLang="en-US">
                <a:solidFill>
                  <a:schemeClr val="bg1"/>
                </a:solidFill>
              </a:rPr>
              <a:t>知识蒸馏技术介绍</a:t>
            </a:r>
            <a:endParaRPr lang="zh-CN" altLang="en-US">
              <a:solidFill>
                <a:schemeClr val="bg1"/>
              </a:solidFill>
            </a:endParaRPr>
          </a:p>
        </p:txBody>
      </p:sp>
      <p:sp>
        <p:nvSpPr>
          <p:cNvPr id="9" name="文本框 8"/>
          <p:cNvSpPr txBox="1"/>
          <p:nvPr/>
        </p:nvSpPr>
        <p:spPr>
          <a:xfrm>
            <a:off x="1785620" y="3700145"/>
            <a:ext cx="5895975" cy="368300"/>
          </a:xfrm>
          <a:prstGeom prst="rect">
            <a:avLst/>
          </a:prstGeom>
          <a:noFill/>
        </p:spPr>
        <p:txBody>
          <a:bodyPr wrap="square" rtlCol="0">
            <a:spAutoFit/>
          </a:bodyPr>
          <a:p>
            <a:r>
              <a:rPr lang="zh-CN" altLang="en-US">
                <a:solidFill>
                  <a:schemeClr val="accent1">
                    <a:lumMod val="75000"/>
                  </a:schemeClr>
                </a:solidFill>
              </a:rPr>
              <a:t>电子科技大学</a:t>
            </a:r>
            <a:r>
              <a:rPr lang="en-US" altLang="zh-CN"/>
              <a:t>  </a:t>
            </a:r>
            <a:r>
              <a:rPr lang="zh-CN" altLang="en-US" dirty="0">
                <a:solidFill>
                  <a:srgbClr val="1341A2"/>
                </a:solidFill>
                <a:latin typeface="微软雅黑" panose="020B0503020204020204" pitchFamily="34" charset="-122"/>
                <a:ea typeface="微软雅黑" panose="020B0503020204020204" pitchFamily="34" charset="-122"/>
                <a:sym typeface="+mn-ea"/>
              </a:rPr>
              <a:t>智能信息技术与应用实验室</a:t>
            </a:r>
            <a:r>
              <a:rPr lang="en-US" altLang="zh-CN" dirty="0">
                <a:solidFill>
                  <a:srgbClr val="1341A2"/>
                </a:solidFill>
                <a:latin typeface="微软雅黑" panose="020B0503020204020204" pitchFamily="34" charset="-122"/>
                <a:ea typeface="微软雅黑" panose="020B0503020204020204" pitchFamily="34" charset="-122"/>
                <a:sym typeface="+mn-ea"/>
              </a:rPr>
              <a:t>   </a:t>
            </a:r>
            <a:r>
              <a:rPr lang="zh-CN" altLang="en-US" dirty="0">
                <a:solidFill>
                  <a:srgbClr val="1341A2"/>
                </a:solidFill>
                <a:latin typeface="微软雅黑" panose="020B0503020204020204" pitchFamily="34" charset="-122"/>
                <a:ea typeface="微软雅黑" panose="020B0503020204020204" pitchFamily="34" charset="-122"/>
                <a:sym typeface="+mn-ea"/>
              </a:rPr>
              <a:t>陈驰</a:t>
            </a:r>
            <a:endParaRPr lang="zh-CN" altLang="en-US" dirty="0">
              <a:solidFill>
                <a:srgbClr val="1341A2"/>
              </a:solidFill>
              <a:latin typeface="微软雅黑" panose="020B0503020204020204" pitchFamily="34" charset="-122"/>
              <a:ea typeface="微软雅黑" panose="020B0503020204020204" pitchFamily="34" charset="-122"/>
              <a:sym typeface="+mn-ea"/>
            </a:endParaRPr>
          </a:p>
        </p:txBody>
      </p:sp>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一、知识蒸馏技术：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概念</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sp>
        <p:nvSpPr>
          <p:cNvPr id="2" name="文本框 1"/>
          <p:cNvSpPr txBox="1"/>
          <p:nvPr/>
        </p:nvSpPr>
        <p:spPr>
          <a:xfrm>
            <a:off x="128905" y="1045210"/>
            <a:ext cx="5502275" cy="1168400"/>
          </a:xfrm>
          <a:prstGeom prst="rect">
            <a:avLst/>
          </a:prstGeom>
          <a:noFill/>
        </p:spPr>
        <p:txBody>
          <a:bodyPr wrap="square" rtlCol="0" anchor="t">
            <a:spAutoFit/>
          </a:bodyPr>
          <a:p>
            <a:r>
              <a:rPr lang="zh-CN" altLang="en-US" sz="1400"/>
              <a:t>Hinton等人最早在文章《Distilling the Knowledge in a Neural Network》中提出了知识蒸馏这个概念，其核心思想是先训练一个复杂网络模型，然后使用这个复杂网络的输出和数据的真实标签去训练一个更小的网络，因此知识蒸馏框架通常包含了一个复杂模型(被称为Teacher模型)和一个小模型(被称为Student模型)。</a:t>
            </a:r>
            <a:endParaRPr lang="zh-CN" altLang="en-US" sz="1400"/>
          </a:p>
        </p:txBody>
      </p:sp>
      <p:pic>
        <p:nvPicPr>
          <p:cNvPr id="100" name="图片 99"/>
          <p:cNvPicPr/>
          <p:nvPr>
            <p:custDataLst>
              <p:tags r:id="rId2"/>
            </p:custDataLst>
          </p:nvPr>
        </p:nvPicPr>
        <p:blipFill>
          <a:blip r:embed="rId3"/>
          <a:stretch>
            <a:fillRect/>
          </a:stretch>
        </p:blipFill>
        <p:spPr>
          <a:xfrm>
            <a:off x="5840095" y="493395"/>
            <a:ext cx="2830195" cy="2076450"/>
          </a:xfrm>
          <a:prstGeom prst="rect">
            <a:avLst/>
          </a:prstGeom>
          <a:noFill/>
          <a:ln w="9525">
            <a:noFill/>
          </a:ln>
        </p:spPr>
      </p:pic>
      <p:sp>
        <p:nvSpPr>
          <p:cNvPr id="4" name="文本框 3"/>
          <p:cNvSpPr txBox="1"/>
          <p:nvPr/>
        </p:nvSpPr>
        <p:spPr>
          <a:xfrm>
            <a:off x="5971540" y="2828290"/>
            <a:ext cx="2793365" cy="1753235"/>
          </a:xfrm>
          <a:prstGeom prst="rect">
            <a:avLst/>
          </a:prstGeom>
          <a:noFill/>
        </p:spPr>
        <p:txBody>
          <a:bodyPr wrap="square" rtlCol="0" anchor="t">
            <a:spAutoFit/>
          </a:bodyPr>
          <a:p>
            <a:r>
              <a:rPr lang="zh-CN" altLang="en-US" sz="1200"/>
              <a:t>在化学中，蒸馏是一种有效的分离不同沸点组分的方法</a:t>
            </a:r>
            <a:r>
              <a:rPr lang="zh-CN" altLang="en-US" sz="1200" b="1"/>
              <a:t>。</a:t>
            </a:r>
            <a:r>
              <a:rPr lang="zh-CN" altLang="en-US" sz="1200"/>
              <a:t>蒸馏的液体是混合物，这个混合物一定是包含了各种组分，即在我们今天讲的知识蒸馏中指原模型包含大量的知识。各组分沸点不同，蒸馏时要根据目标物质的沸点设置蒸馏温度，即在我们今天讲的知识蒸馏中也有“温度”的概念，那这个“温度“代表了什么，又是如何选取合适的”温度“？</a:t>
            </a:r>
            <a:endParaRPr lang="zh-CN" altLang="en-US" sz="1200"/>
          </a:p>
        </p:txBody>
      </p:sp>
      <p:pic>
        <p:nvPicPr>
          <p:cNvPr id="101" name="图片 100"/>
          <p:cNvPicPr/>
          <p:nvPr>
            <p:custDataLst>
              <p:tags r:id="rId4"/>
            </p:custDataLst>
          </p:nvPr>
        </p:nvPicPr>
        <p:blipFill>
          <a:blip r:embed="rId5"/>
          <a:stretch>
            <a:fillRect/>
          </a:stretch>
        </p:blipFill>
        <p:spPr>
          <a:xfrm>
            <a:off x="698500" y="2313305"/>
            <a:ext cx="2884170" cy="1853565"/>
          </a:xfrm>
          <a:prstGeom prst="rect">
            <a:avLst/>
          </a:prstGeom>
          <a:noFill/>
          <a:ln w="9525">
            <a:noFill/>
          </a:ln>
        </p:spPr>
      </p:pic>
      <p:sp>
        <p:nvSpPr>
          <p:cNvPr id="5" name="文本框 4"/>
          <p:cNvSpPr txBox="1"/>
          <p:nvPr/>
        </p:nvSpPr>
        <p:spPr>
          <a:xfrm>
            <a:off x="530225" y="4455160"/>
            <a:ext cx="4572000" cy="368300"/>
          </a:xfrm>
          <a:prstGeom prst="rect">
            <a:avLst/>
          </a:prstGeom>
          <a:noFill/>
        </p:spPr>
        <p:txBody>
          <a:bodyPr wrap="square" rtlCol="0" anchor="t">
            <a:spAutoFit/>
          </a:bodyPr>
          <a:p>
            <a:r>
              <a:rPr lang="zh-CN" altLang="en-US">
                <a:sym typeface="+mn-ea"/>
              </a:rPr>
              <a:t>Geoffrey Hinton（</a:t>
            </a:r>
            <a:r>
              <a:rPr lang="zh-CN" altLang="en-US"/>
              <a:t>2018年图灵奖得主）</a:t>
            </a:r>
            <a:endParaRPr lang="zh-CN" altLang="en-US"/>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一</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概念</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sp>
        <p:nvSpPr>
          <p:cNvPr id="2" name="文本框 1"/>
          <p:cNvSpPr txBox="1"/>
          <p:nvPr/>
        </p:nvSpPr>
        <p:spPr>
          <a:xfrm>
            <a:off x="478155" y="958215"/>
            <a:ext cx="7522210" cy="953135"/>
          </a:xfrm>
          <a:prstGeom prst="rect">
            <a:avLst/>
          </a:prstGeom>
          <a:noFill/>
        </p:spPr>
        <p:txBody>
          <a:bodyPr wrap="square" rtlCol="0" anchor="t">
            <a:spAutoFit/>
          </a:bodyPr>
          <a:p>
            <a:r>
              <a:rPr lang="zh-CN" altLang="en-US" sz="1400"/>
              <a:t>Many insects have a larval form that is optimized for extracting energy and nutrients from the environment and a completely different adult form that is optimized for the very different requirements of traveling and reproduction</a:t>
            </a:r>
            <a:endParaRPr lang="zh-CN" altLang="en-US" sz="1400"/>
          </a:p>
          <a:p>
            <a:pPr marL="2286000" lvl="5" indent="457200"/>
            <a:r>
              <a:rPr lang="en-US" altLang="zh-CN" sz="1400"/>
              <a:t>--《Distilling the Knowledge in a Neural Network》</a:t>
            </a:r>
            <a:endParaRPr lang="en-US" altLang="zh-CN" sz="1400"/>
          </a:p>
        </p:txBody>
      </p:sp>
      <p:sp>
        <p:nvSpPr>
          <p:cNvPr id="6" name="文本框 5"/>
          <p:cNvSpPr txBox="1"/>
          <p:nvPr>
            <p:custDataLst>
              <p:tags r:id="rId2"/>
            </p:custDataLst>
          </p:nvPr>
        </p:nvSpPr>
        <p:spPr>
          <a:xfrm>
            <a:off x="478155" y="2129790"/>
            <a:ext cx="7522210" cy="737235"/>
          </a:xfrm>
          <a:prstGeom prst="rect">
            <a:avLst/>
          </a:prstGeom>
          <a:noFill/>
        </p:spPr>
        <p:txBody>
          <a:bodyPr wrap="square" rtlCol="0" anchor="t">
            <a:spAutoFit/>
          </a:bodyPr>
          <a:p>
            <a:r>
              <a:rPr lang="zh-CN" sz="1400"/>
              <a:t>同样的一只昆虫</a:t>
            </a:r>
            <a:r>
              <a:rPr lang="en-US" altLang="zh-CN" sz="1400"/>
              <a:t>,</a:t>
            </a:r>
            <a:r>
              <a:rPr lang="zh-CN" altLang="en-US" sz="1400"/>
              <a:t>在幼年和成年往往表现出不一样的形态以行使不同的功能</a:t>
            </a:r>
            <a:r>
              <a:rPr lang="en-US" altLang="zh-CN" sz="1400"/>
              <a:t>. </a:t>
            </a:r>
            <a:r>
              <a:rPr lang="zh-CN" altLang="en-US" sz="1400"/>
              <a:t>对于大模型也是一样</a:t>
            </a:r>
            <a:r>
              <a:rPr lang="en-US" altLang="zh-CN" sz="1400"/>
              <a:t>, </a:t>
            </a:r>
            <a:r>
              <a:rPr lang="zh-CN" altLang="en-US" sz="1400"/>
              <a:t>训练时我们使用的模型往往需要大量的数据以及计算资源</a:t>
            </a:r>
            <a:r>
              <a:rPr lang="en-US" altLang="zh-CN" sz="1400"/>
              <a:t>, </a:t>
            </a:r>
            <a:r>
              <a:rPr lang="zh-CN" altLang="en-US" sz="1400"/>
              <a:t>而在部署端我们往往没有充足的资源</a:t>
            </a:r>
            <a:r>
              <a:rPr lang="en-US" altLang="zh-CN" sz="1400"/>
              <a:t>, </a:t>
            </a:r>
            <a:r>
              <a:rPr lang="zh-CN" altLang="en-US" sz="1400"/>
              <a:t>因此我们需要改变大模型的</a:t>
            </a:r>
            <a:r>
              <a:rPr lang="en-US" altLang="zh-CN" sz="1400"/>
              <a:t>”</a:t>
            </a:r>
            <a:r>
              <a:rPr lang="zh-CN" altLang="en-US" sz="1400"/>
              <a:t>形态</a:t>
            </a:r>
            <a:r>
              <a:rPr lang="en-US" altLang="zh-CN" sz="1400"/>
              <a:t>”</a:t>
            </a:r>
            <a:r>
              <a:rPr lang="zh-CN" altLang="en-US" sz="1400"/>
              <a:t>以适应新的环境</a:t>
            </a:r>
            <a:r>
              <a:rPr lang="en-US" altLang="zh-CN" sz="1400"/>
              <a:t>.</a:t>
            </a:r>
            <a:endParaRPr lang="en-US" altLang="zh-CN" sz="1400"/>
          </a:p>
        </p:txBody>
      </p:sp>
      <p:pic>
        <p:nvPicPr>
          <p:cNvPr id="7" name="图片 6"/>
          <p:cNvPicPr>
            <a:picLocks noChangeAspect="1"/>
          </p:cNvPicPr>
          <p:nvPr>
            <p:custDataLst>
              <p:tags r:id="rId3"/>
            </p:custDataLst>
          </p:nvPr>
        </p:nvPicPr>
        <p:blipFill>
          <a:blip r:embed="rId4"/>
          <a:stretch>
            <a:fillRect/>
          </a:stretch>
        </p:blipFill>
        <p:spPr>
          <a:xfrm>
            <a:off x="1989455" y="2867025"/>
            <a:ext cx="4499610" cy="2106295"/>
          </a:xfrm>
          <a:prstGeom prst="rect">
            <a:avLst/>
          </a:prstGeom>
        </p:spPr>
      </p:pic>
    </p:spTree>
    <p:custDataLst>
      <p:tags r:id="rId5"/>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二、知识蒸馏技术：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原理</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pic>
        <p:nvPicPr>
          <p:cNvPr id="2" name="图片 1"/>
          <p:cNvPicPr>
            <a:picLocks noChangeAspect="1"/>
          </p:cNvPicPr>
          <p:nvPr>
            <p:custDataLst>
              <p:tags r:id="rId2"/>
            </p:custDataLst>
          </p:nvPr>
        </p:nvPicPr>
        <p:blipFill>
          <a:blip r:embed="rId3"/>
          <a:stretch>
            <a:fillRect/>
          </a:stretch>
        </p:blipFill>
        <p:spPr>
          <a:xfrm>
            <a:off x="115570" y="824865"/>
            <a:ext cx="5260975" cy="2820035"/>
          </a:xfrm>
          <a:prstGeom prst="rect">
            <a:avLst/>
          </a:prstGeom>
        </p:spPr>
      </p:pic>
      <p:sp>
        <p:nvSpPr>
          <p:cNvPr id="5" name="右箭头 4"/>
          <p:cNvSpPr/>
          <p:nvPr/>
        </p:nvSpPr>
        <p:spPr>
          <a:xfrm>
            <a:off x="5509260" y="2282190"/>
            <a:ext cx="217805" cy="7556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 name="图片 7"/>
          <p:cNvPicPr>
            <a:picLocks noChangeAspect="1"/>
          </p:cNvPicPr>
          <p:nvPr>
            <p:custDataLst>
              <p:tags r:id="rId4"/>
            </p:custDataLst>
          </p:nvPr>
        </p:nvPicPr>
        <p:blipFill>
          <a:blip r:embed="rId5"/>
          <a:stretch>
            <a:fillRect/>
          </a:stretch>
        </p:blipFill>
        <p:spPr>
          <a:xfrm>
            <a:off x="5859780" y="1320800"/>
            <a:ext cx="3078480" cy="1721485"/>
          </a:xfrm>
          <a:prstGeom prst="rect">
            <a:avLst/>
          </a:prstGeom>
        </p:spPr>
      </p:pic>
      <p:sp>
        <p:nvSpPr>
          <p:cNvPr id="16" name="文本框 15"/>
          <p:cNvSpPr txBox="1"/>
          <p:nvPr/>
        </p:nvSpPr>
        <p:spPr>
          <a:xfrm>
            <a:off x="1955165" y="3819525"/>
            <a:ext cx="5693410" cy="1378585"/>
          </a:xfrm>
          <a:prstGeom prst="rect">
            <a:avLst/>
          </a:prstGeom>
          <a:noFill/>
        </p:spPr>
        <p:txBody>
          <a:bodyPr wrap="square" rtlCol="0">
            <a:noAutofit/>
          </a:bodyPr>
          <a:p>
            <a:r>
              <a:rPr lang="zh-CN" altLang="en-US" sz="1400"/>
              <a:t>对于这样的一个图像识别的例子</a:t>
            </a:r>
            <a:r>
              <a:rPr lang="en-US" altLang="zh-CN" sz="1400"/>
              <a:t>, </a:t>
            </a:r>
            <a:r>
              <a:rPr lang="zh-CN" altLang="en-US" sz="1400"/>
              <a:t>标准答案是</a:t>
            </a:r>
            <a:r>
              <a:rPr lang="en-US" altLang="zh-CN" sz="1400"/>
              <a:t>: </a:t>
            </a:r>
            <a:r>
              <a:rPr lang="zh-CN" altLang="en-US" sz="1400"/>
              <a:t>该图像是一匹马而绝不是别的什么东西</a:t>
            </a:r>
            <a:r>
              <a:rPr lang="en-US" altLang="zh-CN" sz="1400"/>
              <a:t>. </a:t>
            </a:r>
            <a:r>
              <a:rPr lang="zh-CN" altLang="en-US" sz="1400"/>
              <a:t>但是标准答案中很多信息被忽略了</a:t>
            </a:r>
            <a:r>
              <a:rPr lang="en-US" altLang="zh-CN" sz="1400"/>
              <a:t>, </a:t>
            </a:r>
            <a:r>
              <a:rPr lang="zh-CN" altLang="en-US" sz="1400"/>
              <a:t>比如图像中的物体有多像一匹马</a:t>
            </a:r>
            <a:r>
              <a:rPr lang="en-US" altLang="zh-CN" sz="1400"/>
              <a:t>? </a:t>
            </a:r>
            <a:r>
              <a:rPr lang="zh-CN" altLang="en-US" sz="1400"/>
              <a:t>有多不像一头驴</a:t>
            </a:r>
            <a:r>
              <a:rPr lang="en-US" altLang="zh-CN" sz="1400"/>
              <a:t>? </a:t>
            </a:r>
            <a:r>
              <a:rPr lang="zh-CN" altLang="en-US" sz="1400"/>
              <a:t>有多不像一台骑车</a:t>
            </a:r>
            <a:r>
              <a:rPr lang="en-US" altLang="zh-CN" sz="1400"/>
              <a:t>? </a:t>
            </a:r>
            <a:r>
              <a:rPr lang="zh-CN" altLang="en-US" sz="1400"/>
              <a:t>它是更不像驴还是更不像汽车</a:t>
            </a:r>
            <a:r>
              <a:rPr lang="en-US" altLang="zh-CN" sz="1400"/>
              <a:t>? </a:t>
            </a:r>
            <a:endParaRPr lang="en-US" altLang="zh-CN" sz="1400"/>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二</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原理</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sp>
        <p:nvSpPr>
          <p:cNvPr id="6" name="文本框 5"/>
          <p:cNvSpPr txBox="1"/>
          <p:nvPr/>
        </p:nvSpPr>
        <p:spPr>
          <a:xfrm>
            <a:off x="423545" y="785495"/>
            <a:ext cx="3488055" cy="583565"/>
          </a:xfrm>
          <a:prstGeom prst="rect">
            <a:avLst/>
          </a:prstGeom>
          <a:noFill/>
        </p:spPr>
        <p:txBody>
          <a:bodyPr wrap="square" rtlCol="0">
            <a:spAutoFit/>
          </a:bodyPr>
          <a:p>
            <a:r>
              <a:rPr lang="zh-CN" altLang="en-US" sz="1600"/>
              <a:t>这里介绍知识蒸馏中最经典的</a:t>
            </a:r>
            <a:endParaRPr lang="zh-CN" altLang="en-US" sz="1600"/>
          </a:p>
          <a:p>
            <a:r>
              <a:rPr lang="zh-CN" altLang="en-US" sz="1600"/>
              <a:t>目标蒸馏-Logits方法</a:t>
            </a:r>
            <a:endParaRPr lang="zh-CN" altLang="en-US" sz="1600"/>
          </a:p>
        </p:txBody>
      </p:sp>
      <p:sp>
        <p:nvSpPr>
          <p:cNvPr id="7" name="文本框 6"/>
          <p:cNvSpPr txBox="1"/>
          <p:nvPr/>
        </p:nvSpPr>
        <p:spPr>
          <a:xfrm>
            <a:off x="226060" y="1465580"/>
            <a:ext cx="3011170" cy="2245360"/>
          </a:xfrm>
          <a:prstGeom prst="rect">
            <a:avLst/>
          </a:prstGeom>
        </p:spPr>
        <p:style>
          <a:lnRef idx="0">
            <a:srgbClr val="FFFFFF"/>
          </a:lnRef>
          <a:fillRef idx="1">
            <a:schemeClr val="accent1"/>
          </a:fillRef>
          <a:effectRef idx="1">
            <a:schemeClr val="accent1"/>
          </a:effectRef>
          <a:fontRef idx="minor">
            <a:schemeClr val="lt1"/>
          </a:fontRef>
        </p:style>
        <p:txBody>
          <a:bodyPr wrap="square" rtlCol="0">
            <a:spAutoFit/>
          </a:bodyPr>
          <a:p>
            <a:r>
              <a:rPr lang="zh-CN" altLang="en-US" sz="1400">
                <a:sym typeface="+mn-ea"/>
              </a:rPr>
              <a:t>Logits方法主要针对分类问题进行知识</a:t>
            </a:r>
            <a:r>
              <a:rPr lang="zh-CN" altLang="en-US" sz="1400">
                <a:sym typeface="+mn-ea"/>
              </a:rPr>
              <a:t>蒸馏。分类问题的共同点是模型最后会有一个softmax层，其输出值对应了相应类别的概率值。在知识蒸馏时，由于我们已经有了一个训练完成且泛化能力较强的Teacher模型</a:t>
            </a:r>
            <a:r>
              <a:rPr lang="zh-CN" altLang="en-US" sz="1400">
                <a:sym typeface="+mn-ea"/>
              </a:rPr>
              <a:t>，我们在利用Teacher模型来蒸馏训练Student模型时，可以直接让Student模型去学习Teacher模型的分类</a:t>
            </a:r>
            <a:r>
              <a:rPr lang="zh-CN" altLang="en-US" sz="1400">
                <a:sym typeface="+mn-ea"/>
              </a:rPr>
              <a:t>结果。</a:t>
            </a:r>
            <a:endParaRPr lang="zh-CN" altLang="en-US" sz="1400">
              <a:sym typeface="+mn-ea"/>
            </a:endParaRPr>
          </a:p>
        </p:txBody>
      </p:sp>
      <p:sp>
        <p:nvSpPr>
          <p:cNvPr id="9" name="文本框 8"/>
          <p:cNvSpPr txBox="1"/>
          <p:nvPr/>
        </p:nvSpPr>
        <p:spPr>
          <a:xfrm>
            <a:off x="4650740" y="2188845"/>
            <a:ext cx="3662045" cy="1814830"/>
          </a:xfrm>
          <a:prstGeom prst="rect">
            <a:avLst/>
          </a:prstGeom>
          <a:noFill/>
        </p:spPr>
        <p:txBody>
          <a:bodyPr wrap="square" rtlCol="0">
            <a:spAutoFit/>
          </a:bodyPr>
          <a:p>
            <a:r>
              <a:rPr lang="en-US" altLang="zh-CN" sz="1400"/>
              <a:t>Logits</a:t>
            </a:r>
            <a:r>
              <a:rPr lang="zh-CN" altLang="en-US" sz="1400"/>
              <a:t>方法的关键技术是在分类网络的</a:t>
            </a:r>
            <a:r>
              <a:rPr lang="en-US" altLang="zh-CN" sz="1400"/>
              <a:t>softmax</a:t>
            </a:r>
            <a:r>
              <a:rPr lang="zh-CN" altLang="en-US" sz="1400"/>
              <a:t>层加入了温度参数</a:t>
            </a:r>
            <a:r>
              <a:rPr lang="en-US" altLang="zh-CN" sz="1400"/>
              <a:t>T</a:t>
            </a:r>
            <a:r>
              <a:rPr lang="zh-CN" altLang="en-US" sz="1400"/>
              <a:t>，得到了改进后的</a:t>
            </a:r>
            <a:r>
              <a:rPr lang="en-US" altLang="zh-CN" sz="1400"/>
              <a:t>softmax</a:t>
            </a:r>
            <a:r>
              <a:rPr lang="zh-CN" altLang="en-US" sz="1400"/>
              <a:t>层，改进后的</a:t>
            </a:r>
            <a:r>
              <a:rPr lang="en-US" altLang="zh-CN" sz="1400"/>
              <a:t>softmax</a:t>
            </a:r>
            <a:r>
              <a:rPr lang="zh-CN" altLang="en-US" sz="1400"/>
              <a:t>层可以使用参数</a:t>
            </a:r>
            <a:r>
              <a:rPr lang="en-US" altLang="zh-CN" sz="1400"/>
              <a:t>T</a:t>
            </a:r>
            <a:r>
              <a:rPr lang="zh-CN" altLang="en-US" sz="1400"/>
              <a:t>调整分类结果中分类标签概率的分散程度。具体来说：</a:t>
            </a:r>
            <a:endParaRPr lang="zh-CN" altLang="en-US" sz="1400"/>
          </a:p>
          <a:p>
            <a:r>
              <a:rPr lang="zh-CN" altLang="en-US" sz="1400"/>
              <a:t>当</a:t>
            </a:r>
            <a:r>
              <a:rPr lang="en-US" altLang="zh-CN" sz="1400"/>
              <a:t>T</a:t>
            </a:r>
            <a:r>
              <a:rPr lang="zh-CN" altLang="en-US" sz="1400"/>
              <a:t>增大时，</a:t>
            </a:r>
            <a:r>
              <a:rPr lang="en-US" altLang="zh-CN" sz="1400"/>
              <a:t>softmax</a:t>
            </a:r>
            <a:r>
              <a:rPr lang="zh-CN" altLang="en-US" sz="1400"/>
              <a:t>层分类</a:t>
            </a:r>
            <a:r>
              <a:rPr lang="zh-CN" altLang="en-US" sz="1400"/>
              <a:t>的概率会更</a:t>
            </a:r>
            <a:r>
              <a:rPr lang="zh-CN" altLang="en-US" sz="1400"/>
              <a:t>紧凑</a:t>
            </a:r>
            <a:endParaRPr lang="zh-CN" altLang="en-US" sz="1400"/>
          </a:p>
          <a:p>
            <a:r>
              <a:rPr lang="zh-CN" altLang="en-US" sz="1400">
                <a:sym typeface="+mn-ea"/>
              </a:rPr>
              <a:t>当</a:t>
            </a:r>
            <a:r>
              <a:rPr lang="en-US" altLang="zh-CN" sz="1400">
                <a:sym typeface="+mn-ea"/>
              </a:rPr>
              <a:t>T</a:t>
            </a:r>
            <a:r>
              <a:rPr lang="zh-CN" altLang="en-US" sz="1400">
                <a:sym typeface="+mn-ea"/>
              </a:rPr>
              <a:t>减小时，</a:t>
            </a:r>
            <a:r>
              <a:rPr lang="en-US" altLang="zh-CN" sz="1400">
                <a:sym typeface="+mn-ea"/>
              </a:rPr>
              <a:t>softmax</a:t>
            </a:r>
            <a:r>
              <a:rPr lang="zh-CN" altLang="en-US" sz="1400">
                <a:sym typeface="+mn-ea"/>
              </a:rPr>
              <a:t>层分类的概率会更稀疏</a:t>
            </a:r>
            <a:endParaRPr lang="zh-CN" altLang="en-US" sz="1400"/>
          </a:p>
          <a:p>
            <a:endParaRPr lang="zh-CN" altLang="en-US" sz="1400"/>
          </a:p>
        </p:txBody>
      </p:sp>
      <p:pic>
        <p:nvPicPr>
          <p:cNvPr id="10" name="图片 9"/>
          <p:cNvPicPr>
            <a:picLocks noChangeAspect="1"/>
          </p:cNvPicPr>
          <p:nvPr>
            <p:custDataLst>
              <p:tags r:id="rId2"/>
            </p:custDataLst>
          </p:nvPr>
        </p:nvPicPr>
        <p:blipFill>
          <a:blip r:embed="rId3"/>
          <a:stretch>
            <a:fillRect/>
          </a:stretch>
        </p:blipFill>
        <p:spPr>
          <a:xfrm>
            <a:off x="4578985" y="817880"/>
            <a:ext cx="1578610" cy="647700"/>
          </a:xfrm>
          <a:prstGeom prst="rect">
            <a:avLst/>
          </a:prstGeom>
        </p:spPr>
      </p:pic>
      <p:pic>
        <p:nvPicPr>
          <p:cNvPr id="11" name="图片 10"/>
          <p:cNvPicPr>
            <a:picLocks noChangeAspect="1"/>
          </p:cNvPicPr>
          <p:nvPr>
            <p:custDataLst>
              <p:tags r:id="rId4"/>
            </p:custDataLst>
          </p:nvPr>
        </p:nvPicPr>
        <p:blipFill>
          <a:blip r:embed="rId5"/>
          <a:stretch>
            <a:fillRect/>
          </a:stretch>
        </p:blipFill>
        <p:spPr>
          <a:xfrm>
            <a:off x="6697980" y="736600"/>
            <a:ext cx="1818005" cy="810895"/>
          </a:xfrm>
          <a:prstGeom prst="rect">
            <a:avLst/>
          </a:prstGeom>
        </p:spPr>
      </p:pic>
      <p:sp>
        <p:nvSpPr>
          <p:cNvPr id="12" name="燕尾形箭头 11"/>
          <p:cNvSpPr/>
          <p:nvPr/>
        </p:nvSpPr>
        <p:spPr>
          <a:xfrm>
            <a:off x="6266815" y="1031240"/>
            <a:ext cx="401320" cy="238760"/>
          </a:xfrm>
          <a:prstGeom prst="notched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文本框 12"/>
          <p:cNvSpPr txBox="1"/>
          <p:nvPr/>
        </p:nvSpPr>
        <p:spPr>
          <a:xfrm>
            <a:off x="4650740" y="1547495"/>
            <a:ext cx="1581785" cy="306705"/>
          </a:xfrm>
          <a:prstGeom prst="rect">
            <a:avLst/>
          </a:prstGeom>
          <a:noFill/>
        </p:spPr>
        <p:txBody>
          <a:bodyPr wrap="square" rtlCol="0">
            <a:spAutoFit/>
          </a:bodyPr>
          <a:p>
            <a:r>
              <a:rPr lang="zh-CN" altLang="en-US" sz="1400"/>
              <a:t>原始</a:t>
            </a:r>
            <a:r>
              <a:rPr lang="en-US" altLang="zh-CN" sz="1400"/>
              <a:t>softmax</a:t>
            </a:r>
            <a:r>
              <a:rPr lang="zh-CN" altLang="en-US" sz="1400"/>
              <a:t>函数</a:t>
            </a:r>
            <a:endParaRPr lang="zh-CN" altLang="en-US" sz="1400"/>
          </a:p>
        </p:txBody>
      </p:sp>
      <p:sp>
        <p:nvSpPr>
          <p:cNvPr id="14" name="文本框 13"/>
          <p:cNvSpPr txBox="1"/>
          <p:nvPr/>
        </p:nvSpPr>
        <p:spPr>
          <a:xfrm>
            <a:off x="6767195" y="1601470"/>
            <a:ext cx="2113280" cy="275590"/>
          </a:xfrm>
          <a:prstGeom prst="rect">
            <a:avLst/>
          </a:prstGeom>
          <a:noFill/>
        </p:spPr>
        <p:txBody>
          <a:bodyPr wrap="square" rtlCol="0">
            <a:spAutoFit/>
          </a:bodyPr>
          <a:p>
            <a:r>
              <a:rPr lang="zh-CN" altLang="en-US" sz="1200"/>
              <a:t>加入温度参数</a:t>
            </a:r>
            <a:r>
              <a:rPr lang="en-US" altLang="zh-CN" sz="1200"/>
              <a:t>T</a:t>
            </a:r>
            <a:r>
              <a:rPr lang="zh-CN" altLang="en-US" sz="1200"/>
              <a:t>后的</a:t>
            </a:r>
            <a:r>
              <a:rPr lang="en-US" altLang="zh-CN" sz="1200"/>
              <a:t>softmax</a:t>
            </a:r>
            <a:endParaRPr lang="en-US" altLang="zh-CN" sz="1200"/>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二</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原理</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sp>
        <p:nvSpPr>
          <p:cNvPr id="15" name="文本框 14"/>
          <p:cNvSpPr txBox="1"/>
          <p:nvPr/>
        </p:nvSpPr>
        <p:spPr>
          <a:xfrm>
            <a:off x="3210560" y="1304290"/>
            <a:ext cx="2733040" cy="1383665"/>
          </a:xfrm>
          <a:prstGeom prst="rect">
            <a:avLst/>
          </a:prstGeom>
        </p:spPr>
        <p:style>
          <a:lnRef idx="2">
            <a:schemeClr val="lt1"/>
          </a:lnRef>
          <a:fillRef idx="1">
            <a:schemeClr val="accent4"/>
          </a:fillRef>
          <a:effectRef idx="1">
            <a:schemeClr val="accent4"/>
          </a:effectRef>
          <a:fontRef idx="minor">
            <a:schemeClr val="dk1"/>
          </a:fontRef>
        </p:style>
        <p:txBody>
          <a:bodyPr wrap="square" rtlCol="0">
            <a:spAutoFit/>
          </a:bodyPr>
          <a:p>
            <a:r>
              <a:rPr lang="zh-CN" altLang="en-US" sz="1400"/>
              <a:t>温度升高，主要类别降低暴露更多次要的分类信息，这就是</a:t>
            </a:r>
            <a:r>
              <a:rPr lang="en-US" altLang="zh-CN" sz="1400"/>
              <a:t>“</a:t>
            </a:r>
            <a:r>
              <a:rPr lang="zh-CN" altLang="en-US" sz="1400"/>
              <a:t>蒸馏</a:t>
            </a:r>
            <a:r>
              <a:rPr lang="en-US" altLang="zh-CN" sz="1400"/>
              <a:t>”</a:t>
            </a:r>
            <a:r>
              <a:rPr lang="zh-CN" altLang="en-US" sz="1400"/>
              <a:t>的由来，随温度升高，主要类别</a:t>
            </a:r>
            <a:r>
              <a:rPr lang="en-US" altLang="zh-CN" sz="1400"/>
              <a:t>“</a:t>
            </a:r>
            <a:r>
              <a:rPr lang="zh-CN" altLang="en-US" sz="1400"/>
              <a:t>狗</a:t>
            </a:r>
            <a:r>
              <a:rPr lang="en-US" altLang="zh-CN" sz="1400"/>
              <a:t>”</a:t>
            </a:r>
            <a:r>
              <a:rPr lang="zh-CN" altLang="en-US" sz="1400"/>
              <a:t>的分类概率降低，其他类别例如此处</a:t>
            </a:r>
            <a:r>
              <a:rPr lang="en-US" altLang="zh-CN" sz="1400"/>
              <a:t>“</a:t>
            </a:r>
            <a:r>
              <a:rPr lang="zh-CN" altLang="en-US" sz="1400"/>
              <a:t>猪</a:t>
            </a:r>
            <a:r>
              <a:rPr lang="en-US" altLang="zh-CN" sz="1400"/>
              <a:t>”</a:t>
            </a:r>
            <a:r>
              <a:rPr lang="zh-CN" altLang="en-US" sz="1400"/>
              <a:t>、</a:t>
            </a:r>
            <a:r>
              <a:rPr lang="en-US" altLang="zh-CN" sz="1400"/>
              <a:t>“</a:t>
            </a:r>
            <a:r>
              <a:rPr lang="zh-CN" altLang="en-US" sz="1400"/>
              <a:t>马</a:t>
            </a:r>
            <a:r>
              <a:rPr lang="en-US" altLang="zh-CN" sz="1400"/>
              <a:t>”</a:t>
            </a:r>
            <a:r>
              <a:rPr lang="zh-CN" altLang="en-US" sz="1400"/>
              <a:t>、</a:t>
            </a:r>
            <a:r>
              <a:rPr lang="en-US" altLang="zh-CN" sz="1400"/>
              <a:t>“</a:t>
            </a:r>
            <a:r>
              <a:rPr lang="zh-CN" altLang="en-US" sz="1400"/>
              <a:t>猫</a:t>
            </a:r>
            <a:r>
              <a:rPr lang="en-US" altLang="zh-CN" sz="1400"/>
              <a:t>”</a:t>
            </a:r>
            <a:r>
              <a:rPr lang="zh-CN" altLang="en-US" sz="1400"/>
              <a:t>的分类概率也逐渐升高</a:t>
            </a:r>
            <a:endParaRPr lang="zh-CN" altLang="en-US" sz="1400"/>
          </a:p>
        </p:txBody>
      </p:sp>
      <p:pic>
        <p:nvPicPr>
          <p:cNvPr id="2" name="图片 1"/>
          <p:cNvPicPr>
            <a:picLocks noChangeAspect="1"/>
          </p:cNvPicPr>
          <p:nvPr>
            <p:custDataLst>
              <p:tags r:id="rId2"/>
            </p:custDataLst>
          </p:nvPr>
        </p:nvPicPr>
        <p:blipFill>
          <a:blip r:embed="rId3"/>
          <a:stretch>
            <a:fillRect/>
          </a:stretch>
        </p:blipFill>
        <p:spPr>
          <a:xfrm>
            <a:off x="2434590" y="2959735"/>
            <a:ext cx="3102610" cy="2078990"/>
          </a:xfrm>
          <a:prstGeom prst="rect">
            <a:avLst/>
          </a:prstGeom>
        </p:spPr>
      </p:pic>
      <p:pic>
        <p:nvPicPr>
          <p:cNvPr id="4" name="图片 3"/>
          <p:cNvPicPr>
            <a:picLocks noChangeAspect="1"/>
          </p:cNvPicPr>
          <p:nvPr>
            <p:custDataLst>
              <p:tags r:id="rId4"/>
            </p:custDataLst>
          </p:nvPr>
        </p:nvPicPr>
        <p:blipFill>
          <a:blip r:embed="rId5"/>
          <a:stretch>
            <a:fillRect/>
          </a:stretch>
        </p:blipFill>
        <p:spPr>
          <a:xfrm>
            <a:off x="219710" y="932815"/>
            <a:ext cx="2518410" cy="1780540"/>
          </a:xfrm>
          <a:prstGeom prst="rect">
            <a:avLst/>
          </a:prstGeom>
        </p:spPr>
      </p:pic>
      <p:sp>
        <p:nvSpPr>
          <p:cNvPr id="5" name="左箭头 4"/>
          <p:cNvSpPr/>
          <p:nvPr/>
        </p:nvSpPr>
        <p:spPr>
          <a:xfrm>
            <a:off x="2766060" y="1793875"/>
            <a:ext cx="401320" cy="23812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文本框 15"/>
          <p:cNvSpPr txBox="1"/>
          <p:nvPr/>
        </p:nvSpPr>
        <p:spPr>
          <a:xfrm>
            <a:off x="6311900" y="3592830"/>
            <a:ext cx="2711450" cy="953135"/>
          </a:xfrm>
          <a:prstGeom prst="rect">
            <a:avLst/>
          </a:prstGeom>
        </p:spPr>
        <p:style>
          <a:lnRef idx="2">
            <a:schemeClr val="lt1"/>
          </a:lnRef>
          <a:fillRef idx="1">
            <a:schemeClr val="accent4"/>
          </a:fillRef>
          <a:effectRef idx="1">
            <a:schemeClr val="accent4"/>
          </a:effectRef>
          <a:fontRef idx="minor">
            <a:schemeClr val="dk1"/>
          </a:fontRef>
        </p:style>
        <p:txBody>
          <a:bodyPr wrap="square" rtlCol="0">
            <a:spAutoFit/>
          </a:bodyPr>
          <a:p>
            <a:r>
              <a:rPr lang="zh-CN" altLang="en-US" sz="1400"/>
              <a:t>随着温度继续升高，最后所有分类的概率会近乎相同，如图中紫色线条所示，在</a:t>
            </a:r>
            <a:r>
              <a:rPr lang="en-US" altLang="zh-CN" sz="1400"/>
              <a:t>T=100</a:t>
            </a:r>
            <a:r>
              <a:rPr lang="zh-CN" altLang="en-US" sz="1400"/>
              <a:t>时，所有概率都维持在</a:t>
            </a:r>
            <a:r>
              <a:rPr lang="en-US" altLang="zh-CN" sz="1400"/>
              <a:t>0.25</a:t>
            </a:r>
            <a:r>
              <a:rPr lang="zh-CN" altLang="en-US" sz="1400"/>
              <a:t>附近</a:t>
            </a:r>
            <a:endParaRPr lang="zh-CN" altLang="en-US" sz="1400"/>
          </a:p>
        </p:txBody>
      </p:sp>
      <p:sp>
        <p:nvSpPr>
          <p:cNvPr id="17" name="左箭头 16"/>
          <p:cNvSpPr/>
          <p:nvPr/>
        </p:nvSpPr>
        <p:spPr>
          <a:xfrm>
            <a:off x="5626735" y="3843020"/>
            <a:ext cx="627380" cy="249555"/>
          </a:xfrm>
          <a:prstGeom prst="lef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ustDataLst>
      <p:tags r:id="rId6"/>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二</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原理</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pic>
        <p:nvPicPr>
          <p:cNvPr id="6" name="图片 5"/>
          <p:cNvPicPr>
            <a:picLocks noChangeAspect="1"/>
          </p:cNvPicPr>
          <p:nvPr>
            <p:custDataLst>
              <p:tags r:id="rId2"/>
            </p:custDataLst>
          </p:nvPr>
        </p:nvPicPr>
        <p:blipFill>
          <a:blip r:embed="rId3"/>
          <a:stretch>
            <a:fillRect/>
          </a:stretch>
        </p:blipFill>
        <p:spPr>
          <a:xfrm>
            <a:off x="275590" y="652780"/>
            <a:ext cx="8766810" cy="4332605"/>
          </a:xfrm>
          <a:prstGeom prst="rect">
            <a:avLst/>
          </a:prstGeom>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二</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原理</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pic>
        <p:nvPicPr>
          <p:cNvPr id="9" name="图片 8"/>
          <p:cNvPicPr>
            <a:picLocks noChangeAspect="1"/>
          </p:cNvPicPr>
          <p:nvPr>
            <p:custDataLst>
              <p:tags r:id="rId2"/>
            </p:custDataLst>
          </p:nvPr>
        </p:nvPicPr>
        <p:blipFill>
          <a:blip r:embed="rId3"/>
          <a:stretch>
            <a:fillRect/>
          </a:stretch>
        </p:blipFill>
        <p:spPr>
          <a:xfrm>
            <a:off x="3025140" y="864870"/>
            <a:ext cx="5291455" cy="2541905"/>
          </a:xfrm>
          <a:prstGeom prst="rect">
            <a:avLst/>
          </a:prstGeom>
        </p:spPr>
      </p:pic>
      <p:sp>
        <p:nvSpPr>
          <p:cNvPr id="2" name="文本框 1"/>
          <p:cNvSpPr txBox="1"/>
          <p:nvPr/>
        </p:nvSpPr>
        <p:spPr>
          <a:xfrm>
            <a:off x="179705" y="948055"/>
            <a:ext cx="2845435" cy="4030980"/>
          </a:xfrm>
          <a:prstGeom prst="rect">
            <a:avLst/>
          </a:prstGeom>
          <a:noFill/>
        </p:spPr>
        <p:txBody>
          <a:bodyPr wrap="square" rtlCol="0">
            <a:spAutoFit/>
          </a:bodyPr>
          <a:p>
            <a:r>
              <a:rPr lang="zh-CN" altLang="en-US" sz="1600"/>
              <a:t>整体流程如图所示：</a:t>
            </a:r>
            <a:endParaRPr lang="zh-CN" altLang="en-US" sz="1600"/>
          </a:p>
          <a:p>
            <a:endParaRPr lang="zh-CN" altLang="en-US" sz="1600"/>
          </a:p>
          <a:p>
            <a:r>
              <a:rPr lang="zh-CN" altLang="en-US" sz="1600"/>
              <a:t>第一步，我们使用改进的</a:t>
            </a:r>
            <a:r>
              <a:rPr lang="en-US" altLang="zh-CN" sz="1600"/>
              <a:t>softmax</a:t>
            </a:r>
            <a:r>
              <a:rPr lang="zh-CN" altLang="en-US" sz="1600"/>
              <a:t>函数，对训练好的教师网络的分类结果进行软化，得到</a:t>
            </a:r>
            <a:r>
              <a:rPr lang="en-US" altLang="zh-CN" sz="1600"/>
              <a:t>soft </a:t>
            </a:r>
            <a:r>
              <a:rPr lang="en-US" altLang="zh-CN" sz="1600"/>
              <a:t>label</a:t>
            </a:r>
            <a:endParaRPr lang="en-US" altLang="zh-CN" sz="1600"/>
          </a:p>
          <a:p>
            <a:endParaRPr lang="en-US" altLang="zh-CN" sz="1600"/>
          </a:p>
          <a:p>
            <a:r>
              <a:rPr lang="zh-CN" altLang="en-US" sz="1600"/>
              <a:t>第二步，我们在训练学生网络时，也使用改进的</a:t>
            </a:r>
            <a:r>
              <a:rPr lang="en-US" altLang="zh-CN" sz="1600"/>
              <a:t>softmax</a:t>
            </a:r>
            <a:r>
              <a:rPr lang="zh-CN" altLang="en-US" sz="1600"/>
              <a:t>的到</a:t>
            </a:r>
            <a:r>
              <a:rPr lang="en-US" altLang="zh-CN" sz="1600"/>
              <a:t>soft prediction</a:t>
            </a:r>
            <a:endParaRPr lang="en-US" altLang="zh-CN" sz="1600"/>
          </a:p>
          <a:p>
            <a:br>
              <a:rPr lang="en-US" altLang="zh-CN" sz="1600"/>
            </a:br>
            <a:r>
              <a:rPr lang="zh-CN" altLang="en-US" sz="1600"/>
              <a:t>第三步，将第一步的</a:t>
            </a:r>
            <a:r>
              <a:rPr lang="en-US" altLang="zh-CN" sz="1600">
                <a:sym typeface="+mn-ea"/>
              </a:rPr>
              <a:t>soft label</a:t>
            </a:r>
            <a:r>
              <a:rPr lang="zh-CN" altLang="en-US" sz="1600">
                <a:sym typeface="+mn-ea"/>
              </a:rPr>
              <a:t>与第二步的</a:t>
            </a:r>
            <a:r>
              <a:rPr lang="en-US" altLang="zh-CN" sz="1600">
                <a:sym typeface="+mn-ea"/>
              </a:rPr>
              <a:t>soft prediction</a:t>
            </a:r>
            <a:r>
              <a:rPr lang="zh-CN" altLang="en-US" sz="1600">
                <a:sym typeface="+mn-ea"/>
              </a:rPr>
              <a:t>做损失，得到蒸馏损失</a:t>
            </a:r>
            <a:r>
              <a:rPr lang="en-US" altLang="zh-CN" sz="1600">
                <a:sym typeface="+mn-ea"/>
              </a:rPr>
              <a:t>distillation </a:t>
            </a:r>
            <a:r>
              <a:rPr lang="en-US" altLang="zh-CN" sz="1600">
                <a:sym typeface="+mn-ea"/>
              </a:rPr>
              <a:t>loss</a:t>
            </a:r>
            <a:endParaRPr lang="en-US" altLang="zh-CN" sz="1600">
              <a:sym typeface="+mn-ea"/>
            </a:endParaRPr>
          </a:p>
          <a:p>
            <a:endParaRPr lang="en-US" altLang="zh-CN" sz="1600">
              <a:sym typeface="+mn-ea"/>
            </a:endParaRPr>
          </a:p>
        </p:txBody>
      </p:sp>
      <p:sp>
        <p:nvSpPr>
          <p:cNvPr id="4" name="文本框 3"/>
          <p:cNvSpPr txBox="1"/>
          <p:nvPr/>
        </p:nvSpPr>
        <p:spPr>
          <a:xfrm>
            <a:off x="3185160" y="3610610"/>
            <a:ext cx="5057140" cy="1076325"/>
          </a:xfrm>
          <a:prstGeom prst="rect">
            <a:avLst/>
          </a:prstGeom>
          <a:noFill/>
        </p:spPr>
        <p:txBody>
          <a:bodyPr wrap="square" rtlCol="0">
            <a:spAutoFit/>
          </a:bodyPr>
          <a:p>
            <a:r>
              <a:rPr lang="zh-CN" altLang="en-US" sz="1600"/>
              <a:t>第四步，我们对学生网络再使用一次原始的</a:t>
            </a:r>
            <a:r>
              <a:rPr lang="en-US" altLang="zh-CN" sz="1600"/>
              <a:t>softamx</a:t>
            </a:r>
            <a:r>
              <a:rPr lang="zh-CN" altLang="en-US" sz="1600"/>
              <a:t>，将分类结果与训练集标签做损失得到</a:t>
            </a:r>
            <a:r>
              <a:rPr lang="en-US" altLang="zh-CN" sz="1600"/>
              <a:t>student loss</a:t>
            </a:r>
            <a:r>
              <a:rPr lang="zh-CN" altLang="en-US" sz="1600"/>
              <a:t>，最后使两个损失的加权平均尽可能小，反向传播训练模型权重，得到蒸馏后的学生</a:t>
            </a:r>
            <a:r>
              <a:rPr lang="zh-CN" altLang="en-US" sz="1600"/>
              <a:t>模型</a:t>
            </a:r>
            <a:endParaRPr lang="zh-CN" altLang="en-US" sz="160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形状 2"/>
          <p:cNvSpPr/>
          <p:nvPr>
            <p:custDataLst>
              <p:tags r:id="rId1"/>
            </p:custDataLst>
          </p:nvPr>
        </p:nvSpPr>
        <p:spPr>
          <a:xfrm>
            <a:off x="50799" y="149860"/>
            <a:ext cx="5282491" cy="590185"/>
          </a:xfrm>
          <a:custGeom>
            <a:avLst/>
            <a:gdLst>
              <a:gd name="connsiteX0" fmla="*/ 0 w 4210379"/>
              <a:gd name="connsiteY0" fmla="*/ 0 h 787400"/>
              <a:gd name="connsiteX1" fmla="*/ 3828672 w 4210379"/>
              <a:gd name="connsiteY1" fmla="*/ 0 h 787400"/>
              <a:gd name="connsiteX2" fmla="*/ 4210379 w 4210379"/>
              <a:gd name="connsiteY2" fmla="*/ 787400 h 787400"/>
              <a:gd name="connsiteX3" fmla="*/ 0 w 4210379"/>
              <a:gd name="connsiteY3" fmla="*/ 787400 h 787400"/>
              <a:gd name="connsiteX4" fmla="*/ 0 w 4210379"/>
              <a:gd name="connsiteY4" fmla="*/ 0 h 787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0379" h="787400">
                <a:moveTo>
                  <a:pt x="0" y="0"/>
                </a:moveTo>
                <a:lnTo>
                  <a:pt x="3828672" y="0"/>
                </a:lnTo>
                <a:lnTo>
                  <a:pt x="4210379" y="787400"/>
                </a:lnTo>
                <a:lnTo>
                  <a:pt x="0" y="787400"/>
                </a:lnTo>
                <a:lnTo>
                  <a:pt x="0" y="0"/>
                </a:lnTo>
                <a:close/>
              </a:path>
            </a:pathLst>
          </a:custGeom>
        </p:spPr>
        <p:txBody>
          <a:bodyPr vert="horz" lIns="90000" tIns="46800" rIns="90000" bIns="46800" rtlCol="0" anchor="ctr" anchorCtr="0">
            <a:normAutofit/>
          </a:bodyPr>
          <a:lstStyle/>
          <a:p>
            <a:pPr lvl="0" algn="l">
              <a:buClrTx/>
              <a:buSzTx/>
              <a:buFontTx/>
            </a:pP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二</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、知识蒸馏技术：</a:t>
            </a:r>
            <a:r>
              <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rPr>
              <a:t>原理</a:t>
            </a:r>
            <a:endParaRPr lang="zh-CN" altLang="en-US" sz="2200" b="1" spc="300" dirty="0">
              <a:solidFill>
                <a:srgbClr val="154A9A"/>
              </a:solidFill>
              <a:uFillTx/>
              <a:latin typeface="Arial" panose="020B0604020202020204" pitchFamily="34" charset="0"/>
              <a:ea typeface="微软雅黑" panose="020B0503020204020204" pitchFamily="34" charset="-122"/>
              <a:cs typeface="+mj-cs"/>
              <a:sym typeface="+mn-ea"/>
            </a:endParaRPr>
          </a:p>
        </p:txBody>
      </p:sp>
      <p:pic>
        <p:nvPicPr>
          <p:cNvPr id="9" name="图片 8"/>
          <p:cNvPicPr>
            <a:picLocks noChangeAspect="1"/>
          </p:cNvPicPr>
          <p:nvPr>
            <p:custDataLst>
              <p:tags r:id="rId2"/>
            </p:custDataLst>
          </p:nvPr>
        </p:nvPicPr>
        <p:blipFill>
          <a:blip r:embed="rId3"/>
          <a:stretch>
            <a:fillRect/>
          </a:stretch>
        </p:blipFill>
        <p:spPr>
          <a:xfrm>
            <a:off x="3025140" y="864870"/>
            <a:ext cx="5291455" cy="2541905"/>
          </a:xfrm>
          <a:prstGeom prst="rect">
            <a:avLst/>
          </a:prstGeom>
        </p:spPr>
      </p:pic>
      <p:sp>
        <p:nvSpPr>
          <p:cNvPr id="2" name="文本框 1"/>
          <p:cNvSpPr txBox="1"/>
          <p:nvPr/>
        </p:nvSpPr>
        <p:spPr>
          <a:xfrm>
            <a:off x="179705" y="948055"/>
            <a:ext cx="2647950" cy="1322070"/>
          </a:xfrm>
          <a:prstGeom prst="rect">
            <a:avLst/>
          </a:prstGeom>
          <a:noFill/>
        </p:spPr>
        <p:txBody>
          <a:bodyPr wrap="square" rtlCol="0">
            <a:spAutoFit/>
          </a:bodyPr>
          <a:p>
            <a:r>
              <a:rPr lang="zh-CN" altLang="en-US" sz="1600">
                <a:sym typeface="+mn-ea"/>
              </a:rPr>
              <a:t>知识蒸馏的目的就是希望学生网络的预测结果尽可能与教师网络接近的同时，学生网络也能对训练集的标签进行正常</a:t>
            </a:r>
            <a:r>
              <a:rPr lang="zh-CN" altLang="en-US" sz="1600">
                <a:sym typeface="+mn-ea"/>
              </a:rPr>
              <a:t>预测。</a:t>
            </a:r>
            <a:endParaRPr lang="zh-CN" altLang="en-US" sz="1600">
              <a:sym typeface="+mn-ea"/>
            </a:endParaRPr>
          </a:p>
        </p:txBody>
      </p:sp>
      <p:sp>
        <p:nvSpPr>
          <p:cNvPr id="5" name="文本框 4"/>
          <p:cNvSpPr txBox="1"/>
          <p:nvPr/>
        </p:nvSpPr>
        <p:spPr>
          <a:xfrm>
            <a:off x="430530" y="3605530"/>
            <a:ext cx="7922260" cy="829945"/>
          </a:xfrm>
          <a:prstGeom prst="rect">
            <a:avLst/>
          </a:prstGeom>
          <a:noFill/>
        </p:spPr>
        <p:txBody>
          <a:bodyPr wrap="square" rtlCol="0">
            <a:spAutoFit/>
          </a:bodyPr>
          <a:p>
            <a:r>
              <a:rPr lang="zh-CN" altLang="en-US" sz="1600"/>
              <a:t>此外，在知识蒸馏后，教师网络还可以为学生网络引入一些其他信息，例如，教师网络的训练集做的是猫狗的分类，学生网络训练数据集是马牛的分类，知识蒸馏后，学生网络也可以对猫狗的分类问题有比较好的效果，实现了一定程度的无标签训练</a:t>
            </a:r>
            <a:endParaRPr lang="zh-CN" altLang="en-US" sz="1600"/>
          </a:p>
        </p:txBody>
      </p:sp>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0">
        <p159:morph option="byObject"/>
      </p:transition>
    </mc:Choice>
    <mc:Fallback>
      <p:transition spd="slow">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176"/>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08561_1*i*1"/>
  <p:tag name="KSO_WM_TEMPLATE_CATEGORY" val="diagram"/>
  <p:tag name="KSO_WM_TEMPLATE_INDEX" val="20208561"/>
  <p:tag name="KSO_WM_UNIT_LAYERLEVEL" val="1"/>
  <p:tag name="KSO_WM_TAG_VERSION" val="1.0"/>
  <p:tag name="KSO_WM_BEAUTIFY_FLAG" val="#wm#"/>
  <p:tag name="KSO_WM_UNIT_BLOCK" val="0"/>
  <p:tag name="KSO_WM_UNIT_SM_LIMIT_TYPE" val="2"/>
  <p:tag name="KSO_WM_UNIT_DEC_AREA_ID" val="d439360daf21499ca0f584414eea1c9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f2c8d5a491bb0086638fc7"/>
  <p:tag name="KSO_WM_CHIP_XID" val="5ef2c8d5a491bb0086638fc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6"/>
  <p:tag name="KSO_WM_TEMPLATE_ASSEMBLE_XID" val="60656e7b4054ed1e2fb7f9b8"/>
  <p:tag name="KSO_WM_TEMPLATE_ASSEMBLE_GROUPID" val="60656e7b4054ed1e2fb7f9b8"/>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5"/>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p="http://schemas.openxmlformats.org/presentationml/2006/main">
  <p:tag name="KSO_WPP_MARK_KEY" val="53addb17-4cd4-4f7c-bdd7-2268e5c9921a"/>
  <p:tag name="COMMONDATA" val="eyJoZGlkIjoiZTNiMmJjMGUyMDNhMGI0MjllZTc4OTE3ODRjOTBjMWQifQ=="/>
  <p:tag name="commondata" val="eyJoZGlkIjoiZGI5OGU4NGQyOTJmN2E1NDRmYmIzZjc2MWNiM2Q2M2MifQ=="/>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1909</Words>
  <Application>WPS 演示</Application>
  <PresentationFormat>自定义</PresentationFormat>
  <Paragraphs>65</Paragraphs>
  <Slides>9</Slides>
  <Notes>15</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vt:i4>
      </vt:variant>
    </vt:vector>
  </HeadingPairs>
  <TitlesOfParts>
    <vt:vector size="17" baseType="lpstr">
      <vt:lpstr>Arial</vt:lpstr>
      <vt:lpstr>宋体</vt:lpstr>
      <vt:lpstr>Wingdings</vt:lpstr>
      <vt:lpstr>微软雅黑</vt:lpstr>
      <vt:lpstr>Wingdings</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kp</dc:creator>
  <cp:lastModifiedBy>利维亚的c洛特</cp:lastModifiedBy>
  <cp:revision>304</cp:revision>
  <dcterms:created xsi:type="dcterms:W3CDTF">2019-06-19T02:08:00Z</dcterms:created>
  <dcterms:modified xsi:type="dcterms:W3CDTF">2023-12-18T02:35:52Z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0DC577E808D249CCB79B782C8524502B_12</vt:lpwstr>
  </property>
</Properties>
</file>